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5"/>
  </p:notesMasterIdLst>
  <p:handoutMasterIdLst>
    <p:handoutMasterId r:id="rId46"/>
  </p:handoutMasterIdLst>
  <p:sldIdLst>
    <p:sldId id="256" r:id="rId2"/>
    <p:sldId id="309" r:id="rId3"/>
    <p:sldId id="257" r:id="rId4"/>
    <p:sldId id="286" r:id="rId5"/>
    <p:sldId id="289" r:id="rId6"/>
    <p:sldId id="287" r:id="rId7"/>
    <p:sldId id="290" r:id="rId8"/>
    <p:sldId id="260" r:id="rId9"/>
    <p:sldId id="284" r:id="rId10"/>
    <p:sldId id="285" r:id="rId11"/>
    <p:sldId id="291" r:id="rId12"/>
    <p:sldId id="263" r:id="rId13"/>
    <p:sldId id="264" r:id="rId14"/>
    <p:sldId id="265" r:id="rId15"/>
    <p:sldId id="292" r:id="rId16"/>
    <p:sldId id="297" r:id="rId17"/>
    <p:sldId id="294" r:id="rId18"/>
    <p:sldId id="293" r:id="rId19"/>
    <p:sldId id="266" r:id="rId20"/>
    <p:sldId id="295" r:id="rId21"/>
    <p:sldId id="296" r:id="rId22"/>
    <p:sldId id="298" r:id="rId23"/>
    <p:sldId id="299" r:id="rId24"/>
    <p:sldId id="267" r:id="rId25"/>
    <p:sldId id="300" r:id="rId26"/>
    <p:sldId id="302" r:id="rId27"/>
    <p:sldId id="301" r:id="rId28"/>
    <p:sldId id="283" r:id="rId29"/>
    <p:sldId id="268" r:id="rId30"/>
    <p:sldId id="269" r:id="rId31"/>
    <p:sldId id="270" r:id="rId32"/>
    <p:sldId id="303" r:id="rId33"/>
    <p:sldId id="304" r:id="rId34"/>
    <p:sldId id="271" r:id="rId35"/>
    <p:sldId id="305" r:id="rId36"/>
    <p:sldId id="306" r:id="rId37"/>
    <p:sldId id="277" r:id="rId38"/>
    <p:sldId id="278" r:id="rId39"/>
    <p:sldId id="279" r:id="rId40"/>
    <p:sldId id="280" r:id="rId41"/>
    <p:sldId id="281" r:id="rId42"/>
    <p:sldId id="282" r:id="rId43"/>
    <p:sldId id="307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EEF"/>
    <a:srgbClr val="BED4EA"/>
    <a:srgbClr val="A9C6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3" autoAdjust="0"/>
    <p:restoredTop sz="86405" autoAdjust="0"/>
  </p:normalViewPr>
  <p:slideViewPr>
    <p:cSldViewPr>
      <p:cViewPr>
        <p:scale>
          <a:sx n="66" d="100"/>
          <a:sy n="66" d="100"/>
        </p:scale>
        <p:origin x="-528" y="-174"/>
      </p:cViewPr>
      <p:guideLst>
        <p:guide orient="horz" pos="432"/>
        <p:guide orient="horz" pos="3888"/>
        <p:guide pos="547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846" y="-67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0.xml"/><Relationship Id="rId2" Type="http://schemas.openxmlformats.org/officeDocument/2006/relationships/slide" Target="slides/slide9.xml"/><Relationship Id="rId1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05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C471270-6B44-4706-8D52-A11A5C711DD4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1D0C26-0CAD-458A-B409-ABD3F5D6F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05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7AC75D-778A-4A55-87DB-F2666BD49096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EFB2046-A4CF-4D9E-A934-BD5899245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05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822156A-0DF4-4DD5-8E29-AB2C66B56D75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B8FFC-6A73-4750-BC73-F39A7F048E0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05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78497F7-777E-4261-8DDF-86825CE58DFD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F0B73-6DCE-46DA-8662-9F2D61B3F68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05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46E1B26-B820-47A7-A6C2-6B82538460C4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501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501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FE9DC5-8E1A-4ED7-BB33-CC246FCA23CA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501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2514600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772400" cy="34274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524000"/>
          </a:xfrm>
        </p:spPr>
        <p:txBody>
          <a:bodyPr/>
          <a:lstStyle>
            <a:lvl1pPr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3E5B6-8578-481A-BB40-3A830592B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79AFB-5EC2-4C6F-ACC3-A40B076E0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63363-4EBA-42BC-BCF5-7A8827FF7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5D72-F300-47D6-93BA-96A8421572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53A7D-6C4F-47D0-9F1F-0399C8179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76551-BDAE-44C7-8D56-00B304AEC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52BA1-B690-466E-9C09-48C75610B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33605-7816-43FB-804E-64E1C1321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B83A8-4B30-4514-9D8D-2C62E5AB5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360D5-D9EE-4EE2-972B-6719FB535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D2D13-445E-4C00-9887-619BF7E86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5D35C-2436-4C26-A0C9-F6801C067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 t="16884"/>
          <a:stretch>
            <a:fillRect/>
          </a:stretch>
        </p:blipFill>
        <p:spPr bwMode="auto">
          <a:xfrm>
            <a:off x="0" y="0"/>
            <a:ext cx="9140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81925" name="Line 5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1926" name="Rectangle 6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© 2009 South-Western, Cengage Learning</a:t>
              </a:r>
            </a:p>
          </p:txBody>
        </p:sp>
        <p:sp>
          <p:nvSpPr>
            <p:cNvPr id="81927" name="Rectangle 7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819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800" i="1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Chapter 5</a:t>
            </a:r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31" name="Rectangle 11"/>
          <p:cNvSpPr>
            <a:spLocks noChangeArrowheads="1"/>
          </p:cNvSpPr>
          <p:nvPr/>
        </p:nvSpPr>
        <p:spPr bwMode="auto">
          <a:xfrm>
            <a:off x="0" y="1752600"/>
            <a:ext cx="4570413" cy="109538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975379E-6895-4545-9AB1-E297E3F74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19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0271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700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17129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170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6273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0845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5417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C9145-31FA-49E2-878F-A2C38FB1679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MARKETING INFORMATION</a:t>
            </a:r>
            <a:br>
              <a:rPr lang="en-US" sz="3200" smtClean="0"/>
            </a:br>
            <a:r>
              <a:rPr lang="en-US" sz="3200" smtClean="0"/>
              <a:t>AND RESEARCH</a:t>
            </a: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90800"/>
            <a:ext cx="8153400" cy="3579813"/>
          </a:xfrm>
        </p:spPr>
        <p:txBody>
          <a:bodyPr/>
          <a:lstStyle/>
          <a:p>
            <a:pPr marL="801688" indent="-801688" eaLnBrk="1" hangingPunct="1"/>
            <a:r>
              <a:rPr lang="en-US" b="1" smtClean="0">
                <a:solidFill>
                  <a:schemeClr val="accent2"/>
                </a:solidFill>
              </a:rPr>
              <a:t>5-1	</a:t>
            </a:r>
            <a:r>
              <a:rPr lang="en-US" smtClean="0"/>
              <a:t>Understanding the Need for Market Information</a:t>
            </a:r>
          </a:p>
          <a:p>
            <a:pPr marL="801688" indent="-801688" eaLnBrk="1" hangingPunct="1"/>
            <a:r>
              <a:rPr lang="en-US" b="1" smtClean="0">
                <a:solidFill>
                  <a:schemeClr val="accent2"/>
                </a:solidFill>
              </a:rPr>
              <a:t>5-2	</a:t>
            </a:r>
            <a:r>
              <a:rPr lang="en-US" smtClean="0"/>
              <a:t>Finding and Managing Marketing Information</a:t>
            </a:r>
          </a:p>
          <a:p>
            <a:pPr marL="801688" indent="-801688" eaLnBrk="1" hangingPunct="1"/>
            <a:r>
              <a:rPr lang="en-US" b="1" smtClean="0">
                <a:solidFill>
                  <a:schemeClr val="accent2"/>
                </a:solidFill>
              </a:rPr>
              <a:t>5-3	</a:t>
            </a:r>
            <a:r>
              <a:rPr lang="en-US" smtClean="0"/>
              <a:t>Using Marketing Research</a:t>
            </a:r>
          </a:p>
          <a:p>
            <a:pPr marL="801688" indent="-801688" eaLnBrk="1" hangingPunct="1"/>
            <a:r>
              <a:rPr lang="en-US" b="1" smtClean="0">
                <a:solidFill>
                  <a:schemeClr val="accent2"/>
                </a:solidFill>
              </a:rPr>
              <a:t>5-4	</a:t>
            </a:r>
            <a:r>
              <a:rPr lang="en-US" smtClean="0"/>
              <a:t>Collecting Primary Data	    (22 Terms)</a:t>
            </a:r>
          </a:p>
        </p:txBody>
      </p:sp>
      <p:sp>
        <p:nvSpPr>
          <p:cNvPr id="3078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CHAPTER</a:t>
            </a:r>
            <a:r>
              <a:rPr lang="en-US" sz="3200" b="1">
                <a:solidFill>
                  <a:schemeClr val="bg1"/>
                </a:solidFill>
              </a:rPr>
              <a:t/>
            </a:r>
            <a:br>
              <a:rPr lang="en-US" sz="32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5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4488D9-C9AE-4B77-9570-3DEE88F1236B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Information Needed for </a:t>
            </a:r>
            <a:br>
              <a:rPr lang="en-US" smtClean="0"/>
            </a:br>
            <a:r>
              <a:rPr lang="en-US" smtClean="0"/>
              <a:t>Effective Marketing Decisions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Business Environment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2486025"/>
            <a:ext cx="4114800" cy="3076575"/>
          </a:xfrm>
        </p:spPr>
        <p:txBody>
          <a:bodyPr/>
          <a:lstStyle/>
          <a:p>
            <a:pPr eaLnBrk="1" hangingPunct="1"/>
            <a:r>
              <a:rPr lang="en-US" sz="2400" smtClean="0"/>
              <a:t>consumer protection</a:t>
            </a:r>
          </a:p>
          <a:p>
            <a:pPr eaLnBrk="1" hangingPunct="1"/>
            <a:r>
              <a:rPr lang="en-US" sz="2400" smtClean="0"/>
              <a:t>ethical issues</a:t>
            </a:r>
          </a:p>
          <a:p>
            <a:pPr eaLnBrk="1" hangingPunct="1"/>
            <a:r>
              <a:rPr lang="en-US" sz="2400" smtClean="0"/>
              <a:t>tax policies</a:t>
            </a:r>
          </a:p>
          <a:p>
            <a:pPr eaLnBrk="1" hangingPunct="1"/>
            <a:r>
              <a:rPr lang="en-US" sz="2400" smtClean="0"/>
              <a:t>proposed laws</a:t>
            </a:r>
          </a:p>
          <a:p>
            <a:pPr eaLnBrk="1" hangingPunct="1"/>
            <a:r>
              <a:rPr lang="en-US" sz="2400" smtClean="0"/>
              <a:t>international markets</a:t>
            </a:r>
          </a:p>
        </p:txBody>
      </p:sp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685800" y="2486025"/>
            <a:ext cx="3810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>
                <a:latin typeface="Arial" pitchFamily="34" charset="0"/>
              </a:rPr>
              <a:t>type of competition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>
                <a:latin typeface="Arial" pitchFamily="34" charset="0"/>
              </a:rPr>
              <a:t>competitors’ strengths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>
                <a:latin typeface="Arial" pitchFamily="34" charset="0"/>
              </a:rPr>
              <a:t>competitors’ strategies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>
                <a:latin typeface="Arial" pitchFamily="34" charset="0"/>
              </a:rPr>
              <a:t>economic conditions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>
                <a:latin typeface="Arial" pitchFamily="34" charset="0"/>
              </a:rPr>
              <a:t>government regulations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>
                <a:latin typeface="Arial" pitchFamily="34" charset="0"/>
              </a:rPr>
              <a:t>new technology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bldLvl="5" autoUpdateAnimBg="0"/>
      <p:bldP spid="86020" grpId="0" build="p" autoUpdateAnimBg="0"/>
      <p:bldP spid="8602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FCD25-460F-48B9-A84F-DD84624CE7CB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Deciding on Information Needs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Effective marketing information: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improves the decisions of businesses.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reduces the risk of decision making.</a:t>
            </a:r>
            <a:br>
              <a:rPr lang="en-US" sz="2400" smtClean="0"/>
            </a:b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If a business can make better decisions that increase the likelihood of making a profit,</a:t>
            </a:r>
            <a:br>
              <a:rPr lang="en-US" sz="2800" smtClean="0"/>
            </a:br>
            <a:r>
              <a:rPr lang="en-US" sz="900" smtClean="0"/>
              <a:t> </a:t>
            </a:r>
            <a:br>
              <a:rPr lang="en-US" sz="900" smtClean="0"/>
            </a:br>
            <a:r>
              <a:rPr lang="en-US" sz="2800" u="sng" smtClean="0"/>
              <a:t>THEN</a:t>
            </a:r>
            <a:br>
              <a:rPr lang="en-US" sz="2800" u="sng" smtClean="0"/>
            </a:br>
            <a:r>
              <a:rPr lang="en-US" sz="900" smtClean="0"/>
              <a:t/>
            </a:r>
            <a:br>
              <a:rPr lang="en-US" sz="900" smtClean="0"/>
            </a:br>
            <a:r>
              <a:rPr lang="en-US" sz="2800" smtClean="0"/>
              <a:t>the time and money spent gathering information </a:t>
            </a:r>
            <a:br>
              <a:rPr lang="en-US" sz="2800" smtClean="0"/>
            </a:br>
            <a:r>
              <a:rPr lang="en-US" sz="2800" smtClean="0"/>
              <a:t>is a </a:t>
            </a:r>
            <a:r>
              <a:rPr lang="en-US" sz="2800" b="1" smtClean="0"/>
              <a:t>good investment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39B17A-5B3C-4B01-9535-118D1695298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4340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AND MANAGING </a:t>
            </a:r>
            <a:br>
              <a:rPr lang="en-US" smtClean="0"/>
            </a:br>
            <a:r>
              <a:rPr lang="en-US" smtClean="0"/>
              <a:t>MARKETING INFORMATION</a:t>
            </a:r>
          </a:p>
        </p:txBody>
      </p:sp>
      <p:sp>
        <p:nvSpPr>
          <p:cNvPr id="16391" name="Rectangle 103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Describe common sources of internal and external market information.</a:t>
            </a:r>
          </a:p>
          <a:p>
            <a:pPr eaLnBrk="1" hangingPunct="1">
              <a:defRPr/>
            </a:pPr>
            <a:r>
              <a:rPr lang="en-US" smtClean="0"/>
              <a:t>Explain the five critical elements of an effective marketing information system.</a:t>
            </a:r>
          </a:p>
        </p:txBody>
      </p:sp>
      <p:sp>
        <p:nvSpPr>
          <p:cNvPr id="14342" name="AutoShape 1032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5-2</a:t>
            </a:r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1FEEF-5140-4C04-968F-4B1F1F62B826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Sources of Market Information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572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Steps of the Process</a:t>
            </a:r>
            <a:br>
              <a:rPr lang="en-US" sz="2400" b="1" smtClean="0">
                <a:solidFill>
                  <a:schemeClr val="accent2"/>
                </a:solidFill>
              </a:rPr>
            </a:br>
            <a:endParaRPr lang="en-US" sz="800" b="1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/>
              <a:t>Identify the types of information needed.</a:t>
            </a:r>
            <a:br>
              <a:rPr lang="en-US" sz="2400" smtClean="0"/>
            </a:br>
            <a:endParaRPr lang="en-US" sz="80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/>
              <a:t>Determine available sources of each type of information.</a:t>
            </a:r>
            <a:br>
              <a:rPr lang="en-US" sz="2400" smtClean="0"/>
            </a:br>
            <a:endParaRPr lang="en-US" sz="80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/>
              <a:t>Evaluate each source to determine if it meets the organization’s needs in term of accuracy, time, detail, and cost.</a:t>
            </a:r>
            <a:br>
              <a:rPr lang="en-US" sz="2400" smtClean="0"/>
            </a:br>
            <a:endParaRPr lang="en-US" sz="80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/>
              <a:t>Select the sources that best meet the identified needs.</a:t>
            </a:r>
            <a:br>
              <a:rPr lang="en-US" sz="2400" smtClean="0"/>
            </a:br>
            <a:endParaRPr lang="en-US" sz="80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2400" smtClean="0"/>
              <a:t>Enter information into a marketing information system.</a:t>
            </a: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CADB62-B6EA-4EF4-A236-0935C48574AB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Internal Information Sources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b="1" i="1" smtClean="0"/>
              <a:t>Internal Information</a:t>
            </a:r>
            <a:r>
              <a:rPr lang="en-US" smtClean="0"/>
              <a:t>: is information developed from activities that occur within the organization.</a:t>
            </a:r>
            <a:br>
              <a:rPr lang="en-US" smtClean="0"/>
            </a:br>
            <a:endParaRPr lang="en-US" sz="800" smtClean="0"/>
          </a:p>
          <a:p>
            <a:pPr lvl="1" eaLnBrk="1" hangingPunct="1"/>
            <a:r>
              <a:rPr lang="en-US" smtClean="0"/>
              <a:t>Most businesses keep detailed records on production schedules and inventory levels.</a:t>
            </a:r>
          </a:p>
          <a:p>
            <a:pPr lvl="2" eaLnBrk="1" hangingPunct="1"/>
            <a:r>
              <a:rPr lang="en-US" smtClean="0"/>
              <a:t>Customer records and sales information</a:t>
            </a:r>
          </a:p>
          <a:p>
            <a:pPr lvl="2" eaLnBrk="1" hangingPunct="1"/>
            <a:r>
              <a:rPr lang="en-US" smtClean="0"/>
              <a:t>Production and operations reports</a:t>
            </a:r>
          </a:p>
          <a:p>
            <a:pPr lvl="2" eaLnBrk="1" hangingPunct="1"/>
            <a:r>
              <a:rPr lang="en-US" smtClean="0"/>
              <a:t>Performance information                       </a:t>
            </a:r>
            <a:r>
              <a:rPr lang="en-US" sz="1800" b="1" i="1" smtClean="0"/>
              <a:t>(next 3 slides)</a:t>
            </a: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3B0244-0084-42CE-B066-4688A97007D7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Internal Information Sources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mtClean="0"/>
              <a:t>Customer Records &amp; Sales Information</a:t>
            </a:r>
          </a:p>
          <a:p>
            <a:pPr lvl="1" eaLnBrk="1" hangingPunct="1"/>
            <a:r>
              <a:rPr lang="en-US" smtClean="0"/>
              <a:t>Customer info is essential in order to plan marketing directed at those customers.</a:t>
            </a:r>
          </a:p>
          <a:p>
            <a:pPr lvl="1" eaLnBrk="1" hangingPunct="1"/>
            <a:r>
              <a:rPr lang="en-US" smtClean="0"/>
              <a:t>Keep record of what was purchased, date, quantities, payment details, problems, complaints, services, etc.</a:t>
            </a:r>
          </a:p>
          <a:p>
            <a:pPr lvl="1" eaLnBrk="1" hangingPunct="1"/>
            <a:r>
              <a:rPr lang="en-US" smtClean="0"/>
              <a:t>Analyze customer records when they stop purchasing products. Why? </a:t>
            </a:r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8F08CF-BD7D-4239-983A-9922F8BCF36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Internal Information Sources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mtClean="0"/>
              <a:t>Customer Records &amp; Sales Information</a:t>
            </a:r>
          </a:p>
          <a:p>
            <a:pPr lvl="1" eaLnBrk="1" hangingPunct="1"/>
            <a:r>
              <a:rPr lang="en-US" sz="2400" smtClean="0"/>
              <a:t>Demographics – age, family size, income, etc.</a:t>
            </a:r>
          </a:p>
          <a:p>
            <a:pPr lvl="1" eaLnBrk="1" hangingPunct="1"/>
            <a:r>
              <a:rPr lang="en-US" sz="2400" smtClean="0"/>
              <a:t>Understand customer needs, interests, attitudes</a:t>
            </a:r>
          </a:p>
          <a:p>
            <a:pPr lvl="1" eaLnBrk="1" hangingPunct="1"/>
            <a:r>
              <a:rPr lang="en-US" sz="2400" smtClean="0"/>
              <a:t>Gather information through market research.</a:t>
            </a:r>
          </a:p>
          <a:p>
            <a:pPr lvl="1" eaLnBrk="1" hangingPunct="1"/>
            <a:r>
              <a:rPr lang="en-US" sz="2400" smtClean="0"/>
              <a:t>Detailed profiles created by salespeople during the sales process for additional information.</a:t>
            </a:r>
          </a:p>
          <a:p>
            <a:pPr lvl="1" eaLnBrk="1" hangingPunct="1"/>
            <a:r>
              <a:rPr lang="en-US" sz="2400" smtClean="0"/>
              <a:t>Customer Clubs – customers join with special incentives while completing detailed profile form.</a:t>
            </a:r>
          </a:p>
          <a:p>
            <a:pPr lvl="2" eaLnBrk="1" hangingPunct="1"/>
            <a:r>
              <a:rPr lang="en-US" sz="2000" smtClean="0"/>
              <a:t>Emails, promotes new products, tracks purchases, discounts</a:t>
            </a:r>
          </a:p>
        </p:txBody>
      </p:sp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056E80-0DBD-4CAD-8D19-FF7DCC739BE1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Internal Information Sources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Production and Operations Reports</a:t>
            </a:r>
          </a:p>
          <a:p>
            <a:pPr lvl="1" eaLnBrk="1" hangingPunct="1"/>
            <a:r>
              <a:rPr lang="en-US" sz="2400" smtClean="0"/>
              <a:t>Info collected but not always shared.</a:t>
            </a:r>
          </a:p>
          <a:p>
            <a:pPr lvl="1" eaLnBrk="1" hangingPunct="1"/>
            <a:r>
              <a:rPr lang="en-US" sz="2400" smtClean="0"/>
              <a:t>Channel members not always willing to share the info; feel that the info should be confidential.</a:t>
            </a:r>
          </a:p>
          <a:p>
            <a:pPr lvl="1" eaLnBrk="1" hangingPunct="1"/>
            <a:r>
              <a:rPr lang="en-US" sz="2400" smtClean="0"/>
              <a:t>When companies that make up the channel of distribution work closely together and share operating information  -  they meet customer needs much better and operate much more efficiently. </a:t>
            </a:r>
          </a:p>
          <a:p>
            <a:pPr lvl="2" eaLnBrk="1" hangingPunct="1"/>
            <a:r>
              <a:rPr lang="en-US" sz="2000" smtClean="0"/>
              <a:t>All channel member benefit</a:t>
            </a:r>
          </a:p>
          <a:p>
            <a:pPr lvl="2" eaLnBrk="1" hangingPunct="1"/>
            <a:r>
              <a:rPr lang="en-US" sz="2000" smtClean="0"/>
              <a:t>Sales, costs, inventory levels, production &amp; delivery schedules</a:t>
            </a: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19D89B-9804-4695-BB52-F5E46979F40E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Internal Information Sources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382000" cy="4495800"/>
          </a:xfrm>
        </p:spPr>
        <p:txBody>
          <a:bodyPr/>
          <a:lstStyle/>
          <a:p>
            <a:pPr eaLnBrk="1" hangingPunct="1"/>
            <a:r>
              <a:rPr lang="en-US" smtClean="0"/>
              <a:t>Performance Information</a:t>
            </a:r>
          </a:p>
          <a:p>
            <a:pPr eaLnBrk="1" hangingPunct="1"/>
            <a:endParaRPr lang="en-US" sz="1200" smtClean="0"/>
          </a:p>
          <a:p>
            <a:pPr lvl="1" eaLnBrk="1" hangingPunct="1"/>
            <a:r>
              <a:rPr lang="en-US" smtClean="0"/>
              <a:t>Success of business measured by performance</a:t>
            </a:r>
          </a:p>
          <a:p>
            <a:pPr lvl="2" eaLnBrk="1" hangingPunct="1"/>
            <a:r>
              <a:rPr lang="en-US" smtClean="0"/>
              <a:t>Sales, costs, quality, customer satisfaction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3 Measurements of Performance</a:t>
            </a:r>
          </a:p>
          <a:p>
            <a:pPr lvl="2" eaLnBrk="1" hangingPunct="1"/>
            <a:r>
              <a:rPr lang="en-US" smtClean="0"/>
              <a:t>Past Performance - current #s compared to past #s</a:t>
            </a:r>
          </a:p>
          <a:p>
            <a:pPr lvl="2" eaLnBrk="1" hangingPunct="1"/>
            <a:r>
              <a:rPr lang="en-US" smtClean="0"/>
              <a:t>Compare Performance – with similar businesses</a:t>
            </a:r>
          </a:p>
          <a:p>
            <a:pPr lvl="2" eaLnBrk="1" hangingPunct="1"/>
            <a:r>
              <a:rPr lang="en-US" smtClean="0"/>
              <a:t>Actual Performance vs. Expected Performance</a:t>
            </a:r>
          </a:p>
          <a:p>
            <a:pPr lvl="3" eaLnBrk="1" hangingPunct="1"/>
            <a:r>
              <a:rPr lang="en-US" smtClean="0"/>
              <a:t>Managers develop goals, performance standards &amp; budgets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C9DD38-6FEF-4C8B-9EFC-50FADEEA9494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External Information Sources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343400"/>
          </a:xfrm>
        </p:spPr>
        <p:txBody>
          <a:bodyPr/>
          <a:lstStyle/>
          <a:p>
            <a:pPr eaLnBrk="1" hangingPunct="1"/>
            <a:r>
              <a:rPr lang="en-US" b="1" i="1" smtClean="0"/>
              <a:t>External Information</a:t>
            </a:r>
            <a:r>
              <a:rPr lang="en-US" smtClean="0"/>
              <a:t>: provides an understanding of factors outside of the organization.</a:t>
            </a:r>
          </a:p>
          <a:p>
            <a:pPr eaLnBrk="1" hangingPunct="1"/>
            <a:endParaRPr lang="en-US" sz="1800" smtClean="0"/>
          </a:p>
          <a:p>
            <a:pPr lvl="1" eaLnBrk="1" hangingPunct="1"/>
            <a:r>
              <a:rPr lang="en-US" smtClean="0"/>
              <a:t>Cannot plan effectively without understanding:</a:t>
            </a:r>
          </a:p>
          <a:p>
            <a:pPr lvl="2" eaLnBrk="1" hangingPunct="1"/>
            <a:r>
              <a:rPr lang="en-US" smtClean="0"/>
              <a:t>Consumers</a:t>
            </a:r>
          </a:p>
          <a:p>
            <a:pPr lvl="2" eaLnBrk="1" hangingPunct="1"/>
            <a:r>
              <a:rPr lang="en-US" smtClean="0"/>
              <a:t>Competitors</a:t>
            </a:r>
          </a:p>
          <a:p>
            <a:pPr lvl="2" eaLnBrk="1" hangingPunct="1"/>
            <a:r>
              <a:rPr lang="en-US" smtClean="0"/>
              <a:t>The Economy</a:t>
            </a:r>
          </a:p>
          <a:p>
            <a:pPr lvl="2" eaLnBrk="1" hangingPunct="1"/>
            <a:r>
              <a:rPr lang="en-US" smtClean="0"/>
              <a:t>Other Changes Around Them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63D47B-EA22-4633-B755-BD107AB6F339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5410200" y="1371600"/>
            <a:ext cx="373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Arial" pitchFamily="34" charset="0"/>
              </a:rPr>
              <a:t>Focus Questions: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What is your first impression when viewing the ad?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Does the image encourage you to read the ad?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What type of product or service is Pitney Bowes describing?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Who does it appear the company wants to see the ad?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Why do companies need precise information about their customers?</a:t>
            </a:r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2" cstate="print"/>
          <a:srcRect r="2455"/>
          <a:stretch>
            <a:fillRect/>
          </a:stretch>
        </p:blipFill>
        <p:spPr bwMode="auto">
          <a:xfrm>
            <a:off x="5334000" y="609600"/>
            <a:ext cx="3632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 rot="-5400000">
            <a:off x="-76199" y="5497512"/>
            <a:ext cx="1276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Arial" pitchFamily="34" charset="0"/>
                <a:cs typeface="Times New Roman" pitchFamily="18" charset="0"/>
              </a:rPr>
              <a:t>©PITNEY BOWES</a:t>
            </a:r>
            <a:r>
              <a:rPr lang="en-US" sz="1000">
                <a:latin typeface="Arial" pitchFamily="34" charset="0"/>
              </a:rPr>
              <a:t> </a:t>
            </a:r>
          </a:p>
        </p:txBody>
      </p:sp>
      <p:pic>
        <p:nvPicPr>
          <p:cNvPr id="4103" name="Picture 5" descr="COP05_PitneyBowesSatellite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02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D500E8-C4C2-42CA-ABDE-767E906A77E4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External Information Sources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86800" cy="44196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Government Reports</a:t>
            </a:r>
          </a:p>
          <a:p>
            <a:pPr marL="877888" lvl="1" indent="-533400" eaLnBrk="1" hangingPunct="1"/>
            <a:r>
              <a:rPr lang="en-US" smtClean="0"/>
              <a:t>Best Known Data Collection service of the Government – </a:t>
            </a:r>
            <a:r>
              <a:rPr lang="en-US" b="1" smtClean="0"/>
              <a:t>U.S. Bureau of the Census</a:t>
            </a:r>
          </a:p>
          <a:p>
            <a:pPr marL="1143000" lvl="2" indent="-457200" eaLnBrk="1" hangingPunct="1"/>
            <a:r>
              <a:rPr lang="en-US" smtClean="0"/>
              <a:t>Every 10 yrs – complete census of population</a:t>
            </a:r>
          </a:p>
          <a:p>
            <a:pPr marL="1143000" lvl="2" indent="-457200" eaLnBrk="1" hangingPunct="1"/>
            <a:r>
              <a:rPr lang="en-US" smtClean="0"/>
              <a:t>Detailed and specific </a:t>
            </a:r>
          </a:p>
          <a:p>
            <a:pPr marL="1143000" lvl="2" indent="-457200" eaLnBrk="1" hangingPunct="1"/>
            <a:r>
              <a:rPr lang="en-US" smtClean="0"/>
              <a:t>Individual characteristics and households</a:t>
            </a:r>
          </a:p>
          <a:p>
            <a:pPr marL="1143000" lvl="2" indent="-457200" eaLnBrk="1" hangingPunct="1"/>
            <a:r>
              <a:rPr lang="en-US" smtClean="0"/>
              <a:t>Specific areas of the country</a:t>
            </a:r>
          </a:p>
          <a:p>
            <a:pPr marL="877888" lvl="1" indent="-533400" eaLnBrk="1" hangingPunct="1"/>
            <a:r>
              <a:rPr lang="en-US" smtClean="0"/>
              <a:t>Thousands of other databases, reports, and information sources available from government.</a:t>
            </a:r>
          </a:p>
        </p:txBody>
      </p:sp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F0B2F81-8C34-4066-8FC4-43442B22A0D2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External Information Sources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2"/>
            </a:pPr>
            <a:r>
              <a:rPr lang="en-US" sz="2800" smtClean="0"/>
              <a:t>Trade and Professional Associations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900" smtClean="0"/>
          </a:p>
          <a:p>
            <a:pPr marL="877888" lvl="1" indent="-533400" eaLnBrk="1" hangingPunct="1"/>
            <a:r>
              <a:rPr lang="en-US" sz="2400" smtClean="0"/>
              <a:t>Organized to serve people and businesses with common interests.</a:t>
            </a:r>
          </a:p>
          <a:p>
            <a:pPr marL="877888" lvl="1" indent="-533400" eaLnBrk="1" hangingPunct="1"/>
            <a:endParaRPr lang="en-US" sz="900" smtClean="0"/>
          </a:p>
          <a:p>
            <a:pPr marL="877888" lvl="1" indent="-533400" eaLnBrk="1" hangingPunct="1"/>
            <a:r>
              <a:rPr lang="en-US" sz="2400" smtClean="0"/>
              <a:t>Members of associations may be of the same industry, such as travel; retail; exports; producers</a:t>
            </a:r>
          </a:p>
          <a:p>
            <a:pPr marL="877888" lvl="1" indent="-533400" eaLnBrk="1" hangingPunct="1"/>
            <a:endParaRPr lang="en-US" sz="900" smtClean="0"/>
          </a:p>
          <a:p>
            <a:pPr marL="877888" lvl="1" indent="-533400" eaLnBrk="1" hangingPunct="1"/>
            <a:r>
              <a:rPr lang="en-US" sz="2400" smtClean="0"/>
              <a:t>Provide info specific to needs of their members.</a:t>
            </a:r>
          </a:p>
          <a:p>
            <a:pPr marL="877888" lvl="1" indent="-533400" eaLnBrk="1" hangingPunct="1"/>
            <a:endParaRPr lang="en-US" sz="900" smtClean="0"/>
          </a:p>
          <a:p>
            <a:pPr marL="877888" lvl="1" indent="-533400" eaLnBrk="1" hangingPunct="1"/>
            <a:r>
              <a:rPr lang="en-US" sz="2400" smtClean="0"/>
              <a:t>Websites, Journals, Newsletters, Detailed Reports</a:t>
            </a:r>
          </a:p>
        </p:txBody>
      </p:sp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940E8B-1907-42E8-8788-7F076F62ACD2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External Information Sources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n-US" sz="2800" smtClean="0"/>
              <a:t>Business Publications - Magazines &amp; Journals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600" smtClean="0"/>
          </a:p>
          <a:p>
            <a:pPr marL="877888" lvl="1" indent="-533400" eaLnBrk="1" hangingPunct="1">
              <a:lnSpc>
                <a:spcPct val="90000"/>
              </a:lnSpc>
            </a:pPr>
            <a:r>
              <a:rPr lang="en-US" sz="2400" smtClean="0"/>
              <a:t>Provide useful information for business people</a:t>
            </a:r>
          </a:p>
          <a:p>
            <a:pPr marL="877888" lvl="1" indent="-533400" eaLnBrk="1" hangingPunct="1">
              <a:lnSpc>
                <a:spcPct val="90000"/>
              </a:lnSpc>
            </a:pPr>
            <a:endParaRPr lang="en-US" sz="1600" smtClean="0"/>
          </a:p>
          <a:p>
            <a:pPr marL="877888" lvl="1" indent="-533400" eaLnBrk="1" hangingPunct="1">
              <a:lnSpc>
                <a:spcPct val="90000"/>
              </a:lnSpc>
            </a:pPr>
            <a:r>
              <a:rPr lang="en-US" sz="2400" smtClean="0"/>
              <a:t>Useful sources on current info on economy, legislation, new technology, or business ideas.</a:t>
            </a:r>
          </a:p>
          <a:p>
            <a:pPr marL="877888" lvl="1" indent="-533400" eaLnBrk="1" hangingPunct="1">
              <a:lnSpc>
                <a:spcPct val="90000"/>
              </a:lnSpc>
            </a:pPr>
            <a:endParaRPr lang="en-US" sz="1600" smtClean="0"/>
          </a:p>
          <a:p>
            <a:pPr marL="1752600" lvl="4" indent="-381000" eaLnBrk="1" hangingPunct="1">
              <a:lnSpc>
                <a:spcPct val="90000"/>
              </a:lnSpc>
            </a:pPr>
            <a:r>
              <a:rPr lang="en-US" sz="2800" b="1" i="1" smtClean="0"/>
              <a:t>The Wall Street Journal</a:t>
            </a:r>
          </a:p>
          <a:p>
            <a:pPr marL="1752600" lvl="4" indent="-381000" eaLnBrk="1" hangingPunct="1">
              <a:lnSpc>
                <a:spcPct val="90000"/>
              </a:lnSpc>
            </a:pPr>
            <a:r>
              <a:rPr lang="en-US" sz="2800" b="1" i="1" smtClean="0"/>
              <a:t>Forbes</a:t>
            </a:r>
          </a:p>
          <a:p>
            <a:pPr marL="1752600" lvl="4" indent="-381000" eaLnBrk="1" hangingPunct="1">
              <a:lnSpc>
                <a:spcPct val="90000"/>
              </a:lnSpc>
            </a:pPr>
            <a:r>
              <a:rPr lang="en-US" sz="2800" b="1" i="1" smtClean="0"/>
              <a:t>Business Week</a:t>
            </a:r>
          </a:p>
        </p:txBody>
      </p:sp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7C87C7-D660-4DC0-8372-60556879666C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External Information Sources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382000" cy="4267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smtClean="0"/>
              <a:t>Commercial Data &amp; Information Services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 startAt="4"/>
            </a:pPr>
            <a:endParaRPr lang="en-US" sz="1200" smtClean="0"/>
          </a:p>
          <a:p>
            <a:pPr marL="877888" lvl="1" indent="-533400" eaLnBrk="1" hangingPunct="1">
              <a:lnSpc>
                <a:spcPct val="90000"/>
              </a:lnSpc>
            </a:pPr>
            <a:r>
              <a:rPr lang="en-US" smtClean="0"/>
              <a:t>Businesses that collect, analyze, and sell data</a:t>
            </a:r>
          </a:p>
          <a:p>
            <a:pPr marL="877888" lvl="1" indent="-533400" eaLnBrk="1" hangingPunct="1">
              <a:lnSpc>
                <a:spcPct val="90000"/>
              </a:lnSpc>
            </a:pPr>
            <a:endParaRPr lang="en-US" sz="1200" smtClean="0"/>
          </a:p>
          <a:p>
            <a:pPr marL="1143000" lvl="2" indent="-457200" eaLnBrk="1" hangingPunct="1">
              <a:lnSpc>
                <a:spcPct val="90000"/>
              </a:lnSpc>
            </a:pPr>
            <a:r>
              <a:rPr lang="en-US" smtClean="0"/>
              <a:t>3 Major Credit Reporting Agencies for Consumers</a:t>
            </a:r>
          </a:p>
          <a:p>
            <a:pPr marL="1752600" lvl="4" indent="-381000" eaLnBrk="1" hangingPunct="1">
              <a:lnSpc>
                <a:spcPct val="90000"/>
              </a:lnSpc>
            </a:pPr>
            <a:r>
              <a:rPr lang="en-US" sz="2400" smtClean="0"/>
              <a:t>Experian</a:t>
            </a:r>
          </a:p>
          <a:p>
            <a:pPr marL="1752600" lvl="4" indent="-381000" eaLnBrk="1" hangingPunct="1">
              <a:lnSpc>
                <a:spcPct val="90000"/>
              </a:lnSpc>
            </a:pPr>
            <a:r>
              <a:rPr lang="en-US" sz="2400" smtClean="0"/>
              <a:t>Equifax</a:t>
            </a:r>
          </a:p>
          <a:p>
            <a:pPr marL="1752600" lvl="4" indent="-381000" eaLnBrk="1" hangingPunct="1">
              <a:lnSpc>
                <a:spcPct val="90000"/>
              </a:lnSpc>
            </a:pPr>
            <a:r>
              <a:rPr lang="en-US" sz="2400" smtClean="0"/>
              <a:t>TransUnion</a:t>
            </a:r>
          </a:p>
          <a:p>
            <a:pPr marL="1409700" lvl="3" indent="-381000" eaLnBrk="1" hangingPunct="1">
              <a:lnSpc>
                <a:spcPct val="90000"/>
              </a:lnSpc>
            </a:pPr>
            <a:endParaRPr lang="en-US" sz="1200" smtClean="0"/>
          </a:p>
          <a:p>
            <a:pPr marL="1143000" lvl="2" indent="-457200" eaLnBrk="1" hangingPunct="1">
              <a:lnSpc>
                <a:spcPct val="90000"/>
              </a:lnSpc>
            </a:pPr>
            <a:r>
              <a:rPr lang="en-US" smtClean="0"/>
              <a:t>Dun and Bradstreet – largest worldwide business database which offers tailored reports to customer</a:t>
            </a:r>
          </a:p>
        </p:txBody>
      </p:sp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36D798-E97E-41D0-A98F-DE22B0A1748F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</a:t>
            </a:r>
            <a:br>
              <a:rPr lang="en-US" smtClean="0"/>
            </a:br>
            <a:r>
              <a:rPr lang="en-US" smtClean="0"/>
              <a:t>Information Systems</a:t>
            </a:r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05800" cy="4648200"/>
          </a:xfrm>
        </p:spPr>
        <p:txBody>
          <a:bodyPr/>
          <a:lstStyle/>
          <a:p>
            <a:pPr eaLnBrk="1" hangingPunct="1"/>
            <a:r>
              <a:rPr lang="en-US" sz="2800" b="1" smtClean="0"/>
              <a:t>Marketing Information Systems:</a:t>
            </a:r>
          </a:p>
          <a:p>
            <a:pPr eaLnBrk="1" hangingPunct="1"/>
            <a:endParaRPr lang="en-US" sz="700" smtClean="0"/>
          </a:p>
          <a:p>
            <a:pPr lvl="1" eaLnBrk="1" hangingPunct="1"/>
            <a:r>
              <a:rPr lang="en-US" sz="2400" smtClean="0"/>
              <a:t>Organized method of collecting, storing, analyzing, and retrieving information</a:t>
            </a:r>
            <a:br>
              <a:rPr lang="en-US" sz="2400" smtClean="0"/>
            </a:br>
            <a:endParaRPr lang="en-US" sz="700" smtClean="0"/>
          </a:p>
          <a:p>
            <a:pPr lvl="1" eaLnBrk="1" hangingPunct="1"/>
            <a:r>
              <a:rPr lang="en-US" sz="2400" smtClean="0"/>
              <a:t>To improve the effectiveness and efficiency of marketing decisions.</a:t>
            </a:r>
            <a:br>
              <a:rPr lang="en-US" sz="2400" smtClean="0"/>
            </a:br>
            <a:endParaRPr lang="en-US" sz="2400" smtClean="0"/>
          </a:p>
          <a:p>
            <a:pPr lvl="1" eaLnBrk="1" hangingPunct="1"/>
            <a:r>
              <a:rPr lang="en-US" sz="2400" smtClean="0"/>
              <a:t>Managing Information  </a:t>
            </a:r>
            <a:r>
              <a:rPr lang="en-US" sz="2400" smtClean="0">
                <a:sym typeface="Wingdings" pitchFamily="2" charset="2"/>
              </a:rPr>
              <a:t> </a:t>
            </a:r>
            <a:r>
              <a:rPr lang="en-US" sz="2400" smtClean="0"/>
              <a:t> Computerized Records</a:t>
            </a:r>
          </a:p>
          <a:p>
            <a:pPr lvl="2" eaLnBrk="1" hangingPunct="1"/>
            <a:r>
              <a:rPr lang="en-US" sz="2000" smtClean="0"/>
              <a:t>Provide important information to make decisions.</a:t>
            </a:r>
          </a:p>
          <a:p>
            <a:pPr lvl="2" algn="ctr" eaLnBrk="1" hangingPunct="1">
              <a:buFont typeface="Wingdings" pitchFamily="2" charset="2"/>
              <a:buNone/>
            </a:pPr>
            <a:r>
              <a:rPr lang="en-US" sz="2000" smtClean="0"/>
              <a:t>Complete     </a:t>
            </a:r>
            <a:r>
              <a:rPr lang="en-US" sz="2000" smtClean="0">
                <a:cs typeface="Arial" pitchFamily="34" charset="0"/>
              </a:rPr>
              <a:t>•</a:t>
            </a:r>
            <a:r>
              <a:rPr lang="en-US" sz="2000" smtClean="0"/>
              <a:t>     Accurate     </a:t>
            </a:r>
            <a:r>
              <a:rPr lang="en-US" sz="2000" smtClean="0">
                <a:cs typeface="Arial" pitchFamily="34" charset="0"/>
              </a:rPr>
              <a:t>•</a:t>
            </a:r>
            <a:r>
              <a:rPr lang="en-US" sz="2000" smtClean="0"/>
              <a:t>     Easy to Use </a:t>
            </a:r>
          </a:p>
          <a:p>
            <a:pPr lvl="2" algn="ctr" eaLnBrk="1" hangingPunct="1">
              <a:buFont typeface="Wingdings" pitchFamily="2" charset="2"/>
              <a:buNone/>
            </a:pPr>
            <a:r>
              <a:rPr lang="en-US" sz="2000" smtClean="0"/>
              <a:t>Timely     </a:t>
            </a:r>
            <a:r>
              <a:rPr lang="en-US" sz="2000" smtClean="0">
                <a:cs typeface="Arial" pitchFamily="34" charset="0"/>
              </a:rPr>
              <a:t>•</a:t>
            </a:r>
            <a:r>
              <a:rPr lang="en-US" sz="2000" smtClean="0"/>
              <a:t>     Affordable     </a:t>
            </a:r>
            <a:r>
              <a:rPr lang="en-US" sz="2000" smtClean="0">
                <a:cs typeface="Arial" pitchFamily="34" charset="0"/>
              </a:rPr>
              <a:t>•</a:t>
            </a:r>
            <a:r>
              <a:rPr lang="en-US" sz="2000" smtClean="0"/>
              <a:t>     Cost Effective</a:t>
            </a:r>
            <a:endParaRPr lang="en-US" sz="1800" smtClean="0"/>
          </a:p>
        </p:txBody>
      </p:sp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67ECDE-AFED-45F0-8909-184CD31EE66F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</a:t>
            </a:r>
            <a:br>
              <a:rPr lang="en-US" smtClean="0"/>
            </a:br>
            <a:r>
              <a:rPr lang="en-US" smtClean="0"/>
              <a:t>Information Systems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3434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Designing a Market Information System:</a:t>
            </a:r>
            <a:br>
              <a:rPr lang="en-US" smtClean="0"/>
            </a:br>
            <a:endParaRPr lang="en-US" sz="800" smtClean="0"/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i="1" smtClean="0"/>
              <a:t>Input</a:t>
            </a:r>
            <a:r>
              <a:rPr lang="en-US" smtClean="0"/>
              <a:t> – information that goes into the system that is needed for decision making.</a:t>
            </a:r>
          </a:p>
          <a:p>
            <a:pPr marL="1143000" lvl="2" indent="-457200" eaLnBrk="1" hangingPunct="1"/>
            <a:r>
              <a:rPr lang="en-US" sz="2300" smtClean="0"/>
              <a:t>Routine Info - results of regular business operations</a:t>
            </a:r>
            <a:br>
              <a:rPr lang="en-US" sz="2300" smtClean="0"/>
            </a:br>
            <a:r>
              <a:rPr lang="en-US" sz="1400" smtClean="0"/>
              <a:t> </a:t>
            </a:r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i="1" smtClean="0"/>
              <a:t>Storage</a:t>
            </a:r>
            <a:r>
              <a:rPr lang="en-US" smtClean="0"/>
              <a:t> – resources used to maintain info, including equipment and procedures, so that it can be used when needed. </a:t>
            </a:r>
          </a:p>
          <a:p>
            <a:pPr marL="1143000" lvl="2" indent="-457200" eaLnBrk="1" hangingPunct="1"/>
            <a:r>
              <a:rPr lang="en-US" smtClean="0"/>
              <a:t>Protect Information, Confidential, Organized</a:t>
            </a:r>
          </a:p>
        </p:txBody>
      </p:sp>
    </p:spTree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8CCC68-5E0A-44F7-A2CE-5B35EF107A19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</a:t>
            </a:r>
            <a:br>
              <a:rPr lang="en-US" smtClean="0"/>
            </a:br>
            <a:r>
              <a:rPr lang="en-US" smtClean="0"/>
              <a:t>Information Systems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382000" cy="47244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Designing a Market Information System:</a:t>
            </a:r>
            <a:br>
              <a:rPr lang="en-US" smtClean="0"/>
            </a:br>
            <a:endParaRPr lang="en-US" sz="1200" smtClean="0"/>
          </a:p>
          <a:p>
            <a:pPr marL="877888" lvl="1" indent="-533400" eaLnBrk="1" hangingPunct="1">
              <a:buFont typeface="Wingdings" pitchFamily="2" charset="2"/>
              <a:buAutoNum type="arabicPeriod" startAt="3"/>
            </a:pPr>
            <a:r>
              <a:rPr lang="en-US" sz="2500" i="1" smtClean="0"/>
              <a:t>Analysis</a:t>
            </a:r>
            <a:r>
              <a:rPr lang="en-US" sz="2500" smtClean="0"/>
              <a:t> - process of summarizing, combining, or comparing info so decisions can be made.</a:t>
            </a:r>
          </a:p>
          <a:p>
            <a:pPr marL="1143000" lvl="2" indent="-457200" eaLnBrk="1" hangingPunct="1"/>
            <a:r>
              <a:rPr lang="en-US" sz="2200" smtClean="0"/>
              <a:t>Time-consuming, databases, spreadsheets</a:t>
            </a:r>
          </a:p>
          <a:p>
            <a:pPr marL="1143000" lvl="2" indent="-457200" eaLnBrk="1" hangingPunct="1"/>
            <a:r>
              <a:rPr lang="en-US" sz="2200" smtClean="0"/>
              <a:t>Employ skilled  people – Accountants, Statisticians, Mathematicians, Data-Analysis Specialists</a:t>
            </a:r>
            <a:br>
              <a:rPr lang="en-US" sz="2200" smtClean="0"/>
            </a:br>
            <a:endParaRPr lang="en-US" sz="1200" smtClean="0"/>
          </a:p>
          <a:p>
            <a:pPr marL="877888" lvl="1" indent="-533400" eaLnBrk="1" hangingPunct="1">
              <a:buFont typeface="Wingdings" pitchFamily="2" charset="2"/>
              <a:buAutoNum type="arabicPeriod" startAt="3"/>
            </a:pPr>
            <a:r>
              <a:rPr lang="en-US" sz="2500" i="1" smtClean="0"/>
              <a:t>Output</a:t>
            </a:r>
            <a:r>
              <a:rPr lang="en-US" sz="2500" smtClean="0"/>
              <a:t> - result of analysis given to decision makers</a:t>
            </a:r>
          </a:p>
          <a:p>
            <a:pPr marL="1143000" lvl="2" indent="-457200" eaLnBrk="1" hangingPunct="1"/>
            <a:r>
              <a:rPr lang="en-US" sz="2100" smtClean="0"/>
              <a:t>Most important aspect of MkIS</a:t>
            </a:r>
          </a:p>
          <a:p>
            <a:pPr marL="1143000" lvl="2" indent="-457200" eaLnBrk="1" hangingPunct="1"/>
            <a:r>
              <a:rPr lang="en-US" sz="2100" smtClean="0"/>
              <a:t>Written Information or Graphics; Provided in Print Form</a:t>
            </a:r>
          </a:p>
          <a:p>
            <a:pPr marL="1143000" lvl="2" indent="-457200" eaLnBrk="1" hangingPunct="1"/>
            <a:r>
              <a:rPr lang="en-US" sz="2100" smtClean="0"/>
              <a:t>Confidential, Restricted, Secure </a:t>
            </a:r>
          </a:p>
        </p:txBody>
      </p:sp>
    </p:spTree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A76322-6B0B-48B4-8175-E10CC0C3AA0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</a:t>
            </a:r>
            <a:br>
              <a:rPr lang="en-US" smtClean="0"/>
            </a:br>
            <a:r>
              <a:rPr lang="en-US" smtClean="0"/>
              <a:t>Information Systems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Designing a Market Information System:</a:t>
            </a:r>
            <a:br>
              <a:rPr lang="en-US" smtClean="0"/>
            </a:br>
            <a:endParaRPr lang="en-US" sz="1400" smtClean="0"/>
          </a:p>
          <a:p>
            <a:pPr marL="877888" lvl="1" indent="-533400" eaLnBrk="1" hangingPunct="1">
              <a:buFont typeface="Wingdings" pitchFamily="2" charset="2"/>
              <a:buAutoNum type="arabicPeriod" startAt="5"/>
            </a:pPr>
            <a:r>
              <a:rPr lang="en-US" i="1" smtClean="0"/>
              <a:t>Decision Making</a:t>
            </a:r>
            <a:r>
              <a:rPr lang="en-US" smtClean="0"/>
              <a:t> – </a:t>
            </a:r>
          </a:p>
          <a:p>
            <a:pPr marL="1143000" lvl="2" indent="-457200" eaLnBrk="1" hangingPunct="1"/>
            <a:r>
              <a:rPr lang="en-US" smtClean="0"/>
              <a:t>Improves decision making skills</a:t>
            </a:r>
          </a:p>
          <a:p>
            <a:pPr marL="1143000" lvl="2" indent="-457200" eaLnBrk="1" hangingPunct="1"/>
            <a:r>
              <a:rPr lang="en-US" smtClean="0"/>
              <a:t>Decisions made more quickly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609600" indent="-609600" eaLnBrk="1" hangingPunct="1"/>
            <a:r>
              <a:rPr lang="en-US" smtClean="0"/>
              <a:t>5 Elements of MkIS:</a:t>
            </a:r>
          </a:p>
          <a:p>
            <a:pPr marL="877888" lvl="1" indent="-533400" eaLnBrk="1" hangingPunct="1"/>
            <a:r>
              <a:rPr lang="en-US" sz="2400" smtClean="0"/>
              <a:t>Input, Storage, Analysis, Output &amp; Decision Making</a:t>
            </a:r>
          </a:p>
        </p:txBody>
      </p:sp>
    </p:spTree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2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25BB17-C459-403E-988C-DE00B38E2EF9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0724" name="Rectangle 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Designing an MkIS</a:t>
            </a:r>
          </a:p>
        </p:txBody>
      </p:sp>
      <p:graphicFrame>
        <p:nvGraphicFramePr>
          <p:cNvPr id="1143" name="Group 119"/>
          <p:cNvGraphicFramePr>
            <a:graphicFrameLocks noGrp="1"/>
          </p:cNvGraphicFramePr>
          <p:nvPr>
            <p:ph type="tbl" idx="1"/>
          </p:nvPr>
        </p:nvGraphicFramePr>
        <p:xfrm>
          <a:off x="685800" y="1752600"/>
          <a:ext cx="8001000" cy="4484689"/>
        </p:xfrm>
        <a:graphic>
          <a:graphicData uri="http://schemas.openxmlformats.org/drawingml/2006/table">
            <a:tbl>
              <a:tblPr/>
              <a:tblGrid>
                <a:gridCol w="6477000"/>
                <a:gridCol w="1524000"/>
              </a:tblGrid>
              <a:tr h="849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Question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MkIS Element</a:t>
                      </a:r>
                    </a:p>
                  </a:txBody>
                  <a:tcPr anchor="b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information is needed to develop 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implement the marketing strategy?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Input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should the information be maintained so it is in a usable form, secure, and easy to access when needed?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Storage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methods should be used to organize 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study the information decisions?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Analysis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How and when should the information be 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made available for most effective use?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Output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What ways should the information be </a:t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used to improve marketing?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Decision Making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E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08898B-97EE-46FB-A1F3-0886F333E7B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</a:t>
            </a:r>
            <a:br>
              <a:rPr lang="en-US" smtClean="0"/>
            </a:br>
            <a:r>
              <a:rPr lang="en-US" smtClean="0"/>
              <a:t>MARKETING RESEARCH</a:t>
            </a: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z="2800" dirty="0" smtClean="0"/>
              <a:t>Describe how to define and develop an understanding of a problem as the first steps toward solving it</a:t>
            </a:r>
            <a:r>
              <a:rPr lang="en-US" sz="2800" dirty="0" smtClean="0"/>
              <a:t>.</a:t>
            </a:r>
          </a:p>
          <a:p>
            <a:pPr lvl="6">
              <a:defRPr/>
            </a:pPr>
            <a:endParaRPr lang="en-US" sz="1100" dirty="0" smtClean="0"/>
          </a:p>
          <a:p>
            <a:pPr eaLnBrk="1" hangingPunct="1">
              <a:defRPr/>
            </a:pPr>
            <a:r>
              <a:rPr lang="en-US" sz="2800" dirty="0" smtClean="0"/>
              <a:t>Identify the steps needed to gather and study data relevant to a problem</a:t>
            </a:r>
            <a:r>
              <a:rPr lang="en-US" sz="2800" dirty="0" smtClean="0"/>
              <a:t>.</a:t>
            </a:r>
          </a:p>
          <a:p>
            <a:pPr lvl="6">
              <a:defRPr/>
            </a:pPr>
            <a:endParaRPr lang="en-US" sz="1100" dirty="0" smtClean="0"/>
          </a:p>
          <a:p>
            <a:pPr eaLnBrk="1" hangingPunct="1">
              <a:defRPr/>
            </a:pPr>
            <a:r>
              <a:rPr lang="en-US" sz="2800" dirty="0" smtClean="0"/>
              <a:t>Explain how to prepare reports and present proposed solutions.</a:t>
            </a:r>
          </a:p>
        </p:txBody>
      </p:sp>
      <p:sp>
        <p:nvSpPr>
          <p:cNvPr id="31750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5-3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3C5366-0F7D-4877-93E1-A5E3F1E0AD0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UNDERSTANDING THE NEED </a:t>
            </a:r>
            <a:br>
              <a:rPr lang="en-US" sz="3200" smtClean="0"/>
            </a:br>
            <a:r>
              <a:rPr lang="en-US" sz="3200" smtClean="0"/>
              <a:t>FOR MARKETING INFORMATION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  <a:r>
              <a:rPr lang="en-US" smtClean="0"/>
              <a:t> </a:t>
            </a:r>
          </a:p>
          <a:p>
            <a:pPr eaLnBrk="1" hangingPunct="1">
              <a:defRPr/>
            </a:pPr>
            <a:r>
              <a:rPr lang="en-US" smtClean="0"/>
              <a:t>Explain the importance of information in making marketing decisions.</a:t>
            </a:r>
          </a:p>
          <a:p>
            <a:pPr eaLnBrk="1" hangingPunct="1">
              <a:defRPr/>
            </a:pPr>
            <a:r>
              <a:rPr lang="en-US" smtClean="0"/>
              <a:t>Describe the categories of information needed by marketers.</a:t>
            </a:r>
          </a:p>
        </p:txBody>
      </p:sp>
      <p:sp>
        <p:nvSpPr>
          <p:cNvPr id="5126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5-1</a:t>
            </a:r>
          </a:p>
        </p:txBody>
      </p:sp>
    </p:spTree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F80B97-2301-4A49-BE8B-1472069C00CA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Seeing the Problem Clearly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Marketing Research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mtClean="0"/>
              <a:t>A procedure designed to: </a:t>
            </a:r>
          </a:p>
          <a:p>
            <a:pPr lvl="3" eaLnBrk="1" hangingPunct="1"/>
            <a:r>
              <a:rPr lang="en-US" sz="2800" smtClean="0"/>
              <a:t>identify solutions </a:t>
            </a:r>
          </a:p>
          <a:p>
            <a:pPr lvl="3" eaLnBrk="1" hangingPunct="1"/>
            <a:r>
              <a:rPr lang="en-US" sz="2800" smtClean="0"/>
              <a:t>to a specific marketing problem </a:t>
            </a:r>
          </a:p>
          <a:p>
            <a:pPr lvl="3" eaLnBrk="1" hangingPunct="1"/>
            <a:r>
              <a:rPr lang="en-US" sz="2800" smtClean="0"/>
              <a:t>through use of scientific problem solving.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03C14E-4BBD-44B8-8B96-34399CB6D3DE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379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Implementing a </a:t>
            </a:r>
            <a:br>
              <a:rPr lang="en-US" smtClean="0"/>
            </a:br>
            <a:r>
              <a:rPr lang="en-US" smtClean="0"/>
              <a:t>Marketing Research Study</a:t>
            </a:r>
          </a:p>
        </p:txBody>
      </p:sp>
      <p:sp>
        <p:nvSpPr>
          <p:cNvPr id="3379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Define the problem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Analyze the situation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Develop a data-collection procedure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Gather and study information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Propose a solution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en-US" sz="2000" b="1" i="1" u="sng" smtClean="0"/>
          </a:p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sz="2000" b="1" i="1" u="sng" smtClean="0"/>
              <a:t>(Broken down over next 4 slides)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6E51F4-A846-48AC-AD68-75CAA9347345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Seeing the Problem Clearly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Define the problem</a:t>
            </a:r>
          </a:p>
          <a:p>
            <a:pPr marL="877888" lvl="1" indent="-533400" eaLnBrk="1" hangingPunct="1"/>
            <a:r>
              <a:rPr lang="en-US" smtClean="0"/>
              <a:t>Should be specific for research purposes</a:t>
            </a:r>
            <a:br>
              <a:rPr lang="en-US" smtClean="0"/>
            </a:br>
            <a:endParaRPr lang="en-US" smtClean="0"/>
          </a:p>
          <a:p>
            <a:pPr marL="609600" indent="-609600" eaLnBrk="1" hangingPunct="1">
              <a:buFont typeface="Wingdings" pitchFamily="2" charset="2"/>
              <a:buAutoNum type="arabicPeriod" startAt="2"/>
            </a:pPr>
            <a:r>
              <a:rPr lang="en-US" smtClean="0"/>
              <a:t>Analyze the situation</a:t>
            </a:r>
          </a:p>
          <a:p>
            <a:pPr marL="877888" lvl="1" indent="-533400" eaLnBrk="1" hangingPunct="1"/>
            <a:r>
              <a:rPr lang="en-US" smtClean="0"/>
              <a:t>Identify what is already known about problem</a:t>
            </a:r>
          </a:p>
          <a:p>
            <a:pPr marL="877888" lvl="1" indent="-533400" eaLnBrk="1" hangingPunct="1"/>
            <a:r>
              <a:rPr lang="en-US" smtClean="0"/>
              <a:t>Information currently available </a:t>
            </a:r>
          </a:p>
          <a:p>
            <a:pPr marL="877888" lvl="1" indent="-533400" eaLnBrk="1" hangingPunct="1"/>
            <a:r>
              <a:rPr lang="en-US" smtClean="0"/>
              <a:t>Possible solutions for problem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4ABCDB-BAA8-4264-A2F3-1697C0C58751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Seeing the Problem Clearly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910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3"/>
            </a:pPr>
            <a:r>
              <a:rPr lang="en-US" dirty="0" smtClean="0"/>
              <a:t>Develop a data-collection procedure</a:t>
            </a:r>
            <a:br>
              <a:rPr lang="en-US" dirty="0" smtClean="0"/>
            </a:br>
            <a:endParaRPr lang="en-US" sz="800" dirty="0" smtClean="0"/>
          </a:p>
          <a:p>
            <a:pPr marL="877888" lvl="1" indent="-533400" eaLnBrk="1" hangingPunct="1"/>
            <a:r>
              <a:rPr lang="en-US" dirty="0" smtClean="0"/>
              <a:t>What additional information is needed and how should it be collected?</a:t>
            </a:r>
          </a:p>
          <a:p>
            <a:pPr marL="877888" lvl="1" indent="-533400" eaLnBrk="1" hangingPunct="1"/>
            <a:r>
              <a:rPr lang="en-US" b="1" i="1" dirty="0" smtClean="0"/>
              <a:t>Secondary data</a:t>
            </a:r>
            <a:r>
              <a:rPr lang="en-US" dirty="0" smtClean="0"/>
              <a:t>: info already collected for another purpose that </a:t>
            </a:r>
            <a:r>
              <a:rPr lang="en-US" smtClean="0"/>
              <a:t>can </a:t>
            </a:r>
            <a:r>
              <a:rPr lang="en-US" smtClean="0"/>
              <a:t>be used </a:t>
            </a:r>
            <a:r>
              <a:rPr lang="en-US" dirty="0" smtClean="0"/>
              <a:t>to solve the current problem.</a:t>
            </a:r>
          </a:p>
          <a:p>
            <a:pPr marL="877888" lvl="1" indent="-533400" eaLnBrk="1" hangingPunct="1"/>
            <a:r>
              <a:rPr lang="en-US" b="1" i="1" dirty="0" smtClean="0"/>
              <a:t>Primary data</a:t>
            </a:r>
            <a:r>
              <a:rPr lang="en-US" dirty="0" smtClean="0"/>
              <a:t>: Info collected for the first time to solve the problem being studied.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D18785-FE24-41C1-B42C-CA6EC4753F9A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 Gather Information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Select the participants</a:t>
            </a:r>
          </a:p>
          <a:p>
            <a:pPr lvl="1" eaLnBrk="1" hangingPunct="1"/>
            <a:r>
              <a:rPr lang="en-US" sz="2400" b="1" i="1" u="sng" smtClean="0"/>
              <a:t>Population</a:t>
            </a:r>
            <a:r>
              <a:rPr lang="en-US" sz="2400" smtClean="0"/>
              <a:t>: all of the people in the group the company is interested in studying.</a:t>
            </a:r>
          </a:p>
          <a:p>
            <a:pPr lvl="1" eaLnBrk="1" hangingPunct="1"/>
            <a:r>
              <a:rPr lang="en-US" sz="2400" b="1" i="1" u="sng" smtClean="0"/>
              <a:t>Sample</a:t>
            </a:r>
            <a:r>
              <a:rPr lang="en-US" sz="2400" smtClean="0"/>
              <a:t>: A smaller group selected from the population</a:t>
            </a:r>
          </a:p>
          <a:p>
            <a:pPr lvl="1" eaLnBrk="1" hangingPunct="1"/>
            <a:r>
              <a:rPr lang="en-US" sz="2400" b="1" i="1" u="sng" smtClean="0"/>
              <a:t>Random Sampling</a:t>
            </a:r>
            <a:r>
              <a:rPr lang="en-US" sz="2400" smtClean="0"/>
              <a:t>: everyone in population has equal chance of being selected for the sample.</a:t>
            </a:r>
          </a:p>
          <a:p>
            <a:pPr lvl="1" eaLnBrk="1" hangingPunct="1"/>
            <a:endParaRPr lang="en-US" sz="1200" smtClean="0"/>
          </a:p>
          <a:p>
            <a:pPr eaLnBrk="1" hangingPunct="1"/>
            <a:r>
              <a:rPr lang="en-US" sz="2800" smtClean="0"/>
              <a:t>Collect the data</a:t>
            </a:r>
          </a:p>
          <a:p>
            <a:pPr lvl="1" eaLnBrk="1" hangingPunct="1"/>
            <a:r>
              <a:rPr lang="en-US" sz="2400" smtClean="0"/>
              <a:t>Maintain consumer privacy and business ethics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5E5FE6-3E1B-469A-98BE-11615F48C916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 Gather Information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 eaLnBrk="1" hangingPunct="1"/>
            <a:r>
              <a:rPr lang="en-US" sz="2800" smtClean="0"/>
              <a:t>Analyze the data</a:t>
            </a:r>
          </a:p>
          <a:p>
            <a:pPr lvl="1" eaLnBrk="1" hangingPunct="1"/>
            <a:r>
              <a:rPr lang="en-US" sz="2400" smtClean="0"/>
              <a:t>Numerical Data:</a:t>
            </a:r>
          </a:p>
          <a:p>
            <a:pPr lvl="2" eaLnBrk="1" hangingPunct="1"/>
            <a:r>
              <a:rPr lang="en-US" sz="2000" smtClean="0"/>
              <a:t>Easiest to organize;  total # of responses then compare.</a:t>
            </a:r>
          </a:p>
          <a:p>
            <a:pPr lvl="2" eaLnBrk="1" hangingPunct="1"/>
            <a:r>
              <a:rPr lang="en-US" sz="2000" smtClean="0"/>
              <a:t>Mean, Median, Mode, Averages of #s collected.</a:t>
            </a:r>
          </a:p>
          <a:p>
            <a:pPr lvl="1" eaLnBrk="1" hangingPunct="1"/>
            <a:r>
              <a:rPr lang="en-US" sz="2400" smtClean="0"/>
              <a:t>Non-numerical Data:</a:t>
            </a:r>
          </a:p>
          <a:p>
            <a:pPr lvl="2" eaLnBrk="1" hangingPunct="1"/>
            <a:r>
              <a:rPr lang="en-US" sz="2000" smtClean="0"/>
              <a:t>Open-ended questions. </a:t>
            </a:r>
          </a:p>
          <a:p>
            <a:pPr lvl="2" eaLnBrk="1" hangingPunct="1"/>
            <a:r>
              <a:rPr lang="en-US" sz="2000" smtClean="0"/>
              <a:t>Consumer’s observable responses to controlled situations.</a:t>
            </a:r>
          </a:p>
          <a:p>
            <a:pPr lvl="3" eaLnBrk="1" hangingPunct="1"/>
            <a:endParaRPr lang="en-US" sz="1000" smtClean="0"/>
          </a:p>
          <a:p>
            <a:pPr eaLnBrk="1" hangingPunct="1"/>
            <a:r>
              <a:rPr lang="en-US" sz="2800" smtClean="0"/>
              <a:t>Prepare results</a:t>
            </a:r>
          </a:p>
          <a:p>
            <a:pPr lvl="1" eaLnBrk="1" hangingPunct="1"/>
            <a:r>
              <a:rPr lang="en-US" sz="2200" smtClean="0"/>
              <a:t>Organized tables, charts, graphs </a:t>
            </a:r>
            <a:r>
              <a:rPr lang="en-US" sz="2200" smtClean="0">
                <a:sym typeface="Wingdings" pitchFamily="2" charset="2"/>
              </a:rPr>
              <a:t> easier to analyze</a:t>
            </a:r>
            <a:r>
              <a:rPr lang="en-US" sz="2200" smtClean="0"/>
              <a:t>.</a:t>
            </a:r>
          </a:p>
          <a:p>
            <a:pPr lvl="1" eaLnBrk="1" hangingPunct="1"/>
            <a:r>
              <a:rPr lang="en-US" sz="2200" smtClean="0"/>
              <a:t>Summarized/analyzed in many ways </a:t>
            </a:r>
            <a:r>
              <a:rPr lang="en-US" sz="2200" smtClean="0">
                <a:sym typeface="Wingdings" pitchFamily="2" charset="2"/>
              </a:rPr>
              <a:t> several solutions</a:t>
            </a:r>
            <a:r>
              <a:rPr lang="en-US" sz="2200" smtClean="0"/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BC0769-BE5C-48E8-B09F-CCF017427B38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Propose a Solution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Presenting Research Results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Emphasizes most important info from study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Recommendations for solutions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When to Use Marketing Research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How much risk is the business facing from the problem being studied?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How much time and money will be required to gather information?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53C6FB-A07F-4AF4-9C80-ADB44DD8EE86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Sections of a Research Report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Research Reports</a:t>
            </a:r>
          </a:p>
          <a:p>
            <a:pPr marL="877888" lvl="1" indent="-533400" eaLnBrk="1" hangingPunct="1"/>
            <a:r>
              <a:rPr lang="en-US" sz="2700" smtClean="0"/>
              <a:t>Oral/Written Report - Effective Communication</a:t>
            </a:r>
            <a:r>
              <a:rPr lang="en-US" smtClean="0"/>
              <a:t> </a:t>
            </a:r>
          </a:p>
          <a:p>
            <a:pPr marL="877888" lvl="1" indent="-533400" eaLnBrk="1" hangingPunct="1">
              <a:buFont typeface="Wingdings" pitchFamily="2" charset="2"/>
              <a:buNone/>
            </a:pPr>
            <a:endParaRPr lang="en-US" sz="1200" smtClean="0"/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Statement of Problem / Purpose of Study</a:t>
            </a:r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Review of Secondary Data</a:t>
            </a:r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Research Procedures</a:t>
            </a:r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Results of the Research</a:t>
            </a:r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Summary and Recommendations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CB3E70-B0FB-47B6-9CEA-839596BF8FB7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COLLECTING </a:t>
            </a:r>
            <a:br>
              <a:rPr lang="en-US" smtClean="0"/>
            </a:br>
            <a:r>
              <a:rPr lang="en-US" smtClean="0"/>
              <a:t>PRIMARY DATA</a:t>
            </a:r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</a:t>
            </a:r>
          </a:p>
          <a:p>
            <a:pPr eaLnBrk="1" hangingPunct="1">
              <a:defRPr/>
            </a:pPr>
            <a:r>
              <a:rPr lang="en-US" smtClean="0"/>
              <a:t>Describe the purpose of marketing research surveys.</a:t>
            </a:r>
          </a:p>
          <a:p>
            <a:pPr eaLnBrk="1" hangingPunct="1">
              <a:defRPr/>
            </a:pPr>
            <a:r>
              <a:rPr lang="en-US" smtClean="0"/>
              <a:t>Explain the reasons for and limitations of using observation.</a:t>
            </a:r>
          </a:p>
          <a:p>
            <a:pPr eaLnBrk="1" hangingPunct="1">
              <a:defRPr/>
            </a:pPr>
            <a:r>
              <a:rPr lang="en-US" smtClean="0"/>
              <a:t>Define various types of marketing research experiments.</a:t>
            </a:r>
          </a:p>
        </p:txBody>
      </p:sp>
      <p:sp>
        <p:nvSpPr>
          <p:cNvPr id="40966" name="AutoShape 8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5-4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319D0C-0A74-44E4-917F-A9A120CE4949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198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Conducting Surveys</a:t>
            </a:r>
          </a:p>
        </p:txBody>
      </p:sp>
      <p:sp>
        <p:nvSpPr>
          <p:cNvPr id="4198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Survey</a:t>
            </a:r>
            <a:r>
              <a:rPr lang="en-US" smtClean="0"/>
              <a:t>: planned set of questions to which individuals or groups of people respond.</a:t>
            </a:r>
            <a:br>
              <a:rPr lang="en-US" smtClean="0"/>
            </a:br>
            <a:r>
              <a:rPr lang="en-US" sz="1200" smtClean="0"/>
              <a:t> </a:t>
            </a:r>
          </a:p>
          <a:p>
            <a:pPr eaLnBrk="1" hangingPunct="1"/>
            <a:r>
              <a:rPr lang="en-US" sz="2800" b="1" smtClean="0"/>
              <a:t>Closed-Ended Q’s</a:t>
            </a:r>
            <a:r>
              <a:rPr lang="en-US" sz="2800" smtClean="0"/>
              <a:t>: offer two or more  choices</a:t>
            </a:r>
          </a:p>
          <a:p>
            <a:pPr lvl="1" eaLnBrk="1" hangingPunct="1"/>
            <a:r>
              <a:rPr lang="en-US" sz="2400" smtClean="0"/>
              <a:t>Yes/No </a:t>
            </a:r>
            <a:r>
              <a:rPr lang="en-US" sz="2400" smtClean="0">
                <a:cs typeface="Arial" pitchFamily="34" charset="0"/>
              </a:rPr>
              <a:t>•</a:t>
            </a:r>
            <a:r>
              <a:rPr lang="en-US" sz="2400" smtClean="0"/>
              <a:t> Agree/Disagree </a:t>
            </a:r>
            <a:r>
              <a:rPr lang="en-US" sz="2400" smtClean="0">
                <a:cs typeface="Arial" pitchFamily="34" charset="0"/>
              </a:rPr>
              <a:t>•</a:t>
            </a:r>
            <a:r>
              <a:rPr lang="en-US" sz="2400" smtClean="0"/>
              <a:t> Select a, b, c, or d </a:t>
            </a:r>
            <a:r>
              <a:rPr lang="en-US" sz="2400" smtClean="0">
                <a:cs typeface="Arial" pitchFamily="34" charset="0"/>
              </a:rPr>
              <a:t>• Rate </a:t>
            </a:r>
            <a:endParaRPr lang="en-US" sz="2400" smtClean="0"/>
          </a:p>
          <a:p>
            <a:pPr eaLnBrk="1" hangingPunct="1"/>
            <a:r>
              <a:rPr lang="en-US" sz="2800" b="1" smtClean="0"/>
              <a:t>Open-Ended Q’s</a:t>
            </a:r>
            <a:r>
              <a:rPr lang="en-US" sz="2800" smtClean="0"/>
              <a:t>: allows respondents to develop their own answers without additional information about possible choices.</a:t>
            </a:r>
          </a:p>
          <a:p>
            <a:pPr lvl="1" eaLnBrk="1" hangingPunct="1"/>
            <a:r>
              <a:rPr lang="en-US" sz="2400" smtClean="0"/>
              <a:t>Most important  </a:t>
            </a:r>
            <a:r>
              <a:rPr lang="en-US" sz="2400" smtClean="0">
                <a:cs typeface="Arial" pitchFamily="34" charset="0"/>
              </a:rPr>
              <a:t>•  Comparison  •  How did you feel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047ECB-4FAD-43EB-863F-EEA7F759853F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Starting with Information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Consumer Differences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Most businesses no longer believe consumers are all alike and want the same things.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Must meet the unique needs and wants.</a:t>
            </a:r>
          </a:p>
          <a:p>
            <a:pPr lvl="4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Expanding Choices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Basic needs met much easier, now focus 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i="1" u="sng" smtClean="0"/>
              <a:t>Discretionary Purchases</a:t>
            </a:r>
            <a:r>
              <a:rPr lang="en-US" smtClean="0"/>
              <a:t>: are not essential, so consumers can decide whether or not to purchase them.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2D0E10-92EF-4722-87FD-23EC1B947B02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Focusing on the Issues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Focus Group</a:t>
            </a:r>
            <a:r>
              <a:rPr lang="en-US" smtClean="0"/>
              <a:t>: a small number of people brought together to discuss identified elements of an issue or problem.</a:t>
            </a:r>
          </a:p>
          <a:p>
            <a:pPr lvl="1" eaLnBrk="1" hangingPunct="1"/>
            <a:r>
              <a:rPr lang="en-US" smtClean="0"/>
              <a:t>Planned set of open-ended questions to guide the discussion and gather ideas.</a:t>
            </a:r>
          </a:p>
          <a:p>
            <a:pPr eaLnBrk="1" hangingPunct="1"/>
            <a:r>
              <a:rPr lang="en-US" smtClean="0"/>
              <a:t>Questioning with clarity</a:t>
            </a:r>
          </a:p>
          <a:p>
            <a:pPr lvl="1" eaLnBrk="1" hangingPunct="1"/>
            <a:r>
              <a:rPr lang="en-US" smtClean="0"/>
              <a:t>Organized and well explained directions.</a:t>
            </a:r>
          </a:p>
          <a:p>
            <a:pPr lvl="1" eaLnBrk="1" hangingPunct="1"/>
            <a:r>
              <a:rPr lang="en-US" smtClean="0"/>
              <a:t>Ask necessary questions for study results.</a:t>
            </a:r>
          </a:p>
        </p:txBody>
      </p:sp>
    </p:spTree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E28D03-EDD7-41CD-905F-8009E4A28FDB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Making Observations</a:t>
            </a:r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82000" cy="41148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Observation</a:t>
            </a:r>
            <a:r>
              <a:rPr lang="en-US" smtClean="0"/>
              <a:t>: collects information by recording actions without interacting or communication with the participant.</a:t>
            </a:r>
            <a:br>
              <a:rPr lang="en-US" smtClean="0"/>
            </a:br>
            <a:r>
              <a:rPr lang="en-US" sz="800" smtClean="0"/>
              <a:t> </a:t>
            </a:r>
          </a:p>
          <a:p>
            <a:pPr eaLnBrk="1" hangingPunct="1"/>
            <a:r>
              <a:rPr lang="en-US" smtClean="0"/>
              <a:t>Recording Devices Include:</a:t>
            </a:r>
          </a:p>
          <a:p>
            <a:pPr lvl="1" eaLnBrk="1" hangingPunct="1"/>
            <a:r>
              <a:rPr lang="en-US" sz="2400" smtClean="0"/>
              <a:t>Video Cameras, Audio Recorders, Bar Code Scanners</a:t>
            </a:r>
            <a:br>
              <a:rPr lang="en-US" sz="2400" smtClean="0"/>
            </a:br>
            <a:endParaRPr lang="en-US" sz="800" smtClean="0"/>
          </a:p>
          <a:p>
            <a:pPr eaLnBrk="1" hangingPunct="1"/>
            <a:r>
              <a:rPr lang="en-US" sz="2800" smtClean="0"/>
              <a:t>Trained observers know what to observe &amp;how to record important information quickly &amp; accurately.</a:t>
            </a:r>
          </a:p>
        </p:txBody>
      </p:sp>
    </p:spTree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4F2DDF-5704-4C07-BB75-9314180227E6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Performing Experiments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229600" cy="38862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Experiments</a:t>
            </a:r>
            <a:r>
              <a:rPr lang="en-US" smtClean="0"/>
              <a:t>: </a:t>
            </a:r>
            <a:r>
              <a:rPr lang="en-US" sz="2800" smtClean="0"/>
              <a:t>carefully designed and controlled situation in which all important factors are the same except the one being studied.</a:t>
            </a:r>
            <a:br>
              <a:rPr lang="en-US" sz="28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Not used as often as surveys or observations.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Time consuming procedures.</a:t>
            </a:r>
            <a:br>
              <a:rPr lang="en-US" sz="2400" smtClean="0"/>
            </a:br>
            <a:endParaRPr lang="en-US" sz="1000" smtClean="0"/>
          </a:p>
          <a:p>
            <a:pPr lvl="1" eaLnBrk="1" hangingPunct="1"/>
            <a:r>
              <a:rPr lang="en-US" sz="2400" smtClean="0"/>
              <a:t>Difficult to control factors.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225277-943F-42A5-BDA9-D8DBC7BA79FF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Performing Experiments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Test Markets</a:t>
            </a:r>
            <a:r>
              <a:rPr lang="en-US" smtClean="0"/>
              <a:t>: specific cities or geographic areas in which marketing experiments are conducted.</a:t>
            </a:r>
            <a:br>
              <a:rPr lang="en-US" smtClean="0"/>
            </a:br>
            <a:endParaRPr lang="en-US" sz="1000" smtClean="0"/>
          </a:p>
          <a:p>
            <a:pPr eaLnBrk="1" hangingPunct="1"/>
            <a:r>
              <a:rPr lang="en-US" b="1" i="1" u="sng" smtClean="0"/>
              <a:t>Simulations</a:t>
            </a:r>
            <a:r>
              <a:rPr lang="en-US" smtClean="0"/>
              <a:t>: experiments where the researchers create the simulation which will be studied.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419B60-F83B-47F3-896D-2521B547407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Starting with Information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mtClean="0"/>
              <a:t>Competition</a:t>
            </a:r>
          </a:p>
          <a:p>
            <a:pPr lvl="1" eaLnBrk="1" hangingPunct="1"/>
            <a:r>
              <a:rPr lang="en-US" smtClean="0"/>
              <a:t>More intense</a:t>
            </a:r>
          </a:p>
          <a:p>
            <a:pPr lvl="1" eaLnBrk="1" hangingPunct="1"/>
            <a:r>
              <a:rPr lang="en-US" smtClean="0"/>
              <a:t>Must know competitors strengths/weaknesses</a:t>
            </a:r>
          </a:p>
          <a:p>
            <a:pPr lvl="1" eaLnBrk="1" hangingPunct="1"/>
            <a:r>
              <a:rPr lang="en-US" smtClean="0"/>
              <a:t>Develop unique designs, improvements, special features to compete for business</a:t>
            </a:r>
          </a:p>
          <a:p>
            <a:pPr eaLnBrk="1" hangingPunct="1"/>
            <a:r>
              <a:rPr lang="en-US" smtClean="0"/>
              <a:t>The Global Marketplace</a:t>
            </a:r>
          </a:p>
          <a:p>
            <a:pPr lvl="1" eaLnBrk="1" hangingPunct="1"/>
            <a:r>
              <a:rPr lang="en-US" smtClean="0"/>
              <a:t>Gather information about country and about its people, new competition in new type of market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F2EC3E-3F98-41A1-96F4-8B14EBD7D38C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Deciding on Information Needs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82000" cy="44196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Approaches to Planning</a:t>
            </a:r>
          </a:p>
          <a:p>
            <a:pPr marL="877888" lvl="1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Why fix something that isn’t broken???</a:t>
            </a:r>
          </a:p>
          <a:p>
            <a:pPr marL="1143000" lvl="2" indent="-457200" eaLnBrk="1" hangingPunct="1"/>
            <a:r>
              <a:rPr lang="en-US" smtClean="0"/>
              <a:t>Just add more features for more appeal.</a:t>
            </a:r>
          </a:p>
          <a:p>
            <a:pPr marL="877888" lvl="1" indent="-533400" eaLnBrk="1" hangingPunct="1">
              <a:buFont typeface="Wingdings" pitchFamily="2" charset="2"/>
              <a:buAutoNum type="arabicPeriod" startAt="2"/>
            </a:pPr>
            <a:r>
              <a:rPr lang="en-US" smtClean="0"/>
              <a:t>Request info from Marketing Manager </a:t>
            </a:r>
          </a:p>
          <a:p>
            <a:pPr marL="1143000" lvl="2" indent="-457200" eaLnBrk="1" hangingPunct="1"/>
            <a:r>
              <a:rPr lang="en-US" smtClean="0"/>
              <a:t>Quantity sold by size &amp; color for each week</a:t>
            </a:r>
          </a:p>
          <a:p>
            <a:pPr marL="1143000" lvl="2" indent="-457200" eaLnBrk="1" hangingPunct="1"/>
            <a:r>
              <a:rPr lang="en-US" smtClean="0"/>
              <a:t>Regions and retail stores where products sold</a:t>
            </a:r>
          </a:p>
          <a:p>
            <a:pPr marL="1143000" lvl="2" indent="-457200" eaLnBrk="1" hangingPunct="1"/>
            <a:r>
              <a:rPr lang="en-US" smtClean="0"/>
              <a:t>Original prices, markdowns, unsold quantities</a:t>
            </a:r>
          </a:p>
          <a:p>
            <a:pPr marL="1143000" lvl="2" indent="-457200" eaLnBrk="1" hangingPunct="1"/>
            <a:r>
              <a:rPr lang="en-US" smtClean="0"/>
              <a:t>National Apparel Manufacturing Association Report</a:t>
            </a:r>
          </a:p>
          <a:p>
            <a:pPr marL="1143000" lvl="2" indent="-457200" eaLnBrk="1" hangingPunct="1"/>
            <a:r>
              <a:rPr lang="en-US" smtClean="0"/>
              <a:t>Results from Marketing Research Studies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BABA25-AAFB-4A96-A308-4E48FDCCF1F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Deciding on Information Needs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458200" cy="4114800"/>
          </a:xfrm>
        </p:spPr>
        <p:txBody>
          <a:bodyPr/>
          <a:lstStyle/>
          <a:p>
            <a:pPr eaLnBrk="1" hangingPunct="1"/>
            <a:r>
              <a:rPr lang="en-US" smtClean="0"/>
              <a:t>Categories of Information </a:t>
            </a:r>
            <a:r>
              <a:rPr lang="en-US" sz="2800" smtClean="0"/>
              <a:t>(yogurt example)</a:t>
            </a:r>
          </a:p>
          <a:p>
            <a:pPr lvl="1" eaLnBrk="1" hangingPunct="1"/>
            <a:r>
              <a:rPr lang="en-US" smtClean="0"/>
              <a:t>Consumers</a:t>
            </a:r>
          </a:p>
          <a:p>
            <a:pPr lvl="2" eaLnBrk="1" hangingPunct="1"/>
            <a:r>
              <a:rPr lang="en-US" smtClean="0"/>
              <a:t>Who, where, when, dessert spending $, satisfaction</a:t>
            </a:r>
          </a:p>
          <a:p>
            <a:pPr lvl="1" eaLnBrk="1" hangingPunct="1"/>
            <a:r>
              <a:rPr lang="en-US" smtClean="0"/>
              <a:t>Marketing Mix</a:t>
            </a:r>
          </a:p>
          <a:p>
            <a:pPr lvl="2" eaLnBrk="1" hangingPunct="1"/>
            <a:r>
              <a:rPr lang="en-US" smtClean="0"/>
              <a:t>New flavors, other products, locations, store layouts, prices, promos &amp; strategies, employees, trainings </a:t>
            </a:r>
          </a:p>
          <a:p>
            <a:pPr lvl="1" eaLnBrk="1" hangingPunct="1"/>
            <a:r>
              <a:rPr lang="en-US" smtClean="0"/>
              <a:t>Business Environment</a:t>
            </a:r>
          </a:p>
          <a:p>
            <a:pPr lvl="2" eaLnBrk="1" hangingPunct="1"/>
            <a:r>
              <a:rPr lang="en-US" smtClean="0"/>
              <a:t> Competitors (+, -) new taxes, city improvements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204C83-88A9-4891-B3B5-AE07BFD0088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Information Needed for </a:t>
            </a:r>
            <a:br>
              <a:rPr lang="en-US" smtClean="0"/>
            </a:br>
            <a:r>
              <a:rPr lang="en-US" smtClean="0"/>
              <a:t>Effective Marketing Decisions</a:t>
            </a:r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Consumers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19600" y="2486025"/>
            <a:ext cx="4267200" cy="3076575"/>
          </a:xfrm>
        </p:spPr>
        <p:txBody>
          <a:bodyPr/>
          <a:lstStyle/>
          <a:p>
            <a:pPr eaLnBrk="1" hangingPunct="1"/>
            <a:r>
              <a:rPr lang="en-US" sz="2800" smtClean="0"/>
              <a:t>primary needs</a:t>
            </a:r>
          </a:p>
          <a:p>
            <a:pPr eaLnBrk="1" hangingPunct="1"/>
            <a:r>
              <a:rPr lang="en-US" sz="2800" smtClean="0"/>
              <a:t>purchase frequency</a:t>
            </a:r>
          </a:p>
          <a:p>
            <a:pPr eaLnBrk="1" hangingPunct="1"/>
            <a:r>
              <a:rPr lang="en-US" sz="2800" smtClean="0"/>
              <a:t>brand preferences</a:t>
            </a:r>
          </a:p>
          <a:p>
            <a:pPr eaLnBrk="1" hangingPunct="1"/>
            <a:r>
              <a:rPr lang="en-US" sz="2800" smtClean="0"/>
              <a:t>information needs</a:t>
            </a:r>
          </a:p>
          <a:p>
            <a:pPr eaLnBrk="1" hangingPunct="1"/>
            <a:r>
              <a:rPr lang="en-US" sz="2800" smtClean="0"/>
              <a:t>media preferences</a:t>
            </a:r>
          </a:p>
          <a:p>
            <a:pPr eaLnBrk="1" hangingPunct="1"/>
            <a:r>
              <a:rPr lang="en-US" sz="2800" smtClean="0"/>
              <a:t>shopping behavior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85800" y="2486025"/>
            <a:ext cx="3810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age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gender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income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education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family size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occupation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>
                <a:latin typeface="Arial" pitchFamily="34" charset="0"/>
              </a:rPr>
              <a:t>attitudes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uild="p" bldLvl="5" autoUpdateAnimBg="0"/>
      <p:bldP spid="10247" grpId="0" build="p" autoUpdateAnimBg="0"/>
      <p:bldP spid="10250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5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0D6-A7FC-46B1-8AFF-B85122B82889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Information Needed for </a:t>
            </a:r>
            <a:br>
              <a:rPr lang="en-US" smtClean="0"/>
            </a:br>
            <a:r>
              <a:rPr lang="en-US" smtClean="0"/>
              <a:t>Effective Marketing Decisions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accent2"/>
                </a:solidFill>
              </a:rPr>
              <a:t>Marketing Mix</a:t>
            </a:r>
          </a:p>
          <a:p>
            <a:pPr eaLnBrk="1" hangingPunct="1">
              <a:buFont typeface="Wingdings" pitchFamily="2" charset="2"/>
              <a:buNone/>
            </a:pPr>
            <a:endParaRPr lang="en-US" b="1" smtClean="0">
              <a:solidFill>
                <a:schemeClr val="accent2"/>
              </a:solidFill>
            </a:endParaRPr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2486025"/>
            <a:ext cx="4114800" cy="3076575"/>
          </a:xfrm>
        </p:spPr>
        <p:txBody>
          <a:bodyPr/>
          <a:lstStyle/>
          <a:p>
            <a:pPr eaLnBrk="1" hangingPunct="1"/>
            <a:r>
              <a:rPr lang="en-US" sz="2200" smtClean="0"/>
              <a:t>discounts</a:t>
            </a:r>
          </a:p>
          <a:p>
            <a:pPr eaLnBrk="1" hangingPunct="1"/>
            <a:r>
              <a:rPr lang="en-US" sz="2200" smtClean="0"/>
              <a:t>location and method of sale</a:t>
            </a:r>
          </a:p>
          <a:p>
            <a:pPr eaLnBrk="1" hangingPunct="1">
              <a:spcBef>
                <a:spcPct val="5000"/>
              </a:spcBef>
            </a:pPr>
            <a:r>
              <a:rPr lang="en-US" sz="2200" smtClean="0"/>
              <a:t>type of distribution used</a:t>
            </a:r>
          </a:p>
          <a:p>
            <a:pPr eaLnBrk="1" hangingPunct="1">
              <a:spcBef>
                <a:spcPct val="5000"/>
              </a:spcBef>
            </a:pPr>
            <a:r>
              <a:rPr lang="en-US" sz="2200" smtClean="0"/>
              <a:t>display procedures</a:t>
            </a:r>
          </a:p>
          <a:p>
            <a:pPr eaLnBrk="1" hangingPunct="1">
              <a:spcBef>
                <a:spcPct val="5000"/>
              </a:spcBef>
            </a:pPr>
            <a:r>
              <a:rPr lang="en-US" sz="2200" smtClean="0"/>
              <a:t>promotion and sales methods</a:t>
            </a:r>
          </a:p>
          <a:p>
            <a:pPr eaLnBrk="1" hangingPunct="1">
              <a:spcBef>
                <a:spcPct val="5000"/>
              </a:spcBef>
            </a:pPr>
            <a:r>
              <a:rPr lang="en-US" sz="2200" smtClean="0"/>
              <a:t>promotional message</a:t>
            </a:r>
          </a:p>
          <a:p>
            <a:pPr eaLnBrk="1" hangingPunct="1">
              <a:spcBef>
                <a:spcPct val="5000"/>
              </a:spcBef>
            </a:pPr>
            <a:r>
              <a:rPr lang="en-US" sz="2200" smtClean="0"/>
              <a:t>promotional media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685800" y="2486025"/>
            <a:ext cx="37338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basic products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product features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services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product packaging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guarantees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after-sale customer service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product price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200">
                <a:latin typeface="Arial" pitchFamily="34" charset="0"/>
              </a:rPr>
              <a:t>credit choices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bldLvl="5" autoUpdateAnimBg="0"/>
      <p:bldP spid="84996" grpId="0" build="p" autoUpdateAnimBg="0"/>
      <p:bldP spid="84997" grpId="0" build="p" autoUpdateAnimBg="0"/>
    </p:bldLst>
  </p:timing>
</p:sld>
</file>

<file path=ppt/theme/theme1.xml><?xml version="1.0" encoding="utf-8"?>
<a:theme xmlns:a="http://schemas.openxmlformats.org/drawingml/2006/main" name="09 MKTG">
  <a:themeElements>
    <a:clrScheme name="">
      <a:dk1>
        <a:srgbClr val="000000"/>
      </a:dk1>
      <a:lt1>
        <a:srgbClr val="FFFFFF"/>
      </a:lt1>
      <a:dk2>
        <a:srgbClr val="3F7EBD"/>
      </a:dk2>
      <a:lt2>
        <a:srgbClr val="66CCFF"/>
      </a:lt2>
      <a:accent1>
        <a:srgbClr val="FFE18D"/>
      </a:accent1>
      <a:accent2>
        <a:srgbClr val="CA5302"/>
      </a:accent2>
      <a:accent3>
        <a:srgbClr val="FFFFFF"/>
      </a:accent3>
      <a:accent4>
        <a:srgbClr val="000000"/>
      </a:accent4>
      <a:accent5>
        <a:srgbClr val="FFEEC5"/>
      </a:accent5>
      <a:accent6>
        <a:srgbClr val="B74A02"/>
      </a:accent6>
      <a:hlink>
        <a:srgbClr val="00A5E0"/>
      </a:hlink>
      <a:folHlink>
        <a:srgbClr val="B9CC00"/>
      </a:folHlink>
    </a:clrScheme>
    <a:fontScheme name="09 MKT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 MKT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 MKT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Data\Microsoft\Templates\2009 PPT templates\09 MKTG.pot</Template>
  <TotalTime>2639</TotalTime>
  <Words>1599</Words>
  <Application>Microsoft Office PowerPoint</Application>
  <PresentationFormat>On-screen Show (4:3)</PresentationFormat>
  <Paragraphs>439</Paragraphs>
  <Slides>43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09 MKTG</vt:lpstr>
      <vt:lpstr>MARKETING INFORMATION AND RESEARCH</vt:lpstr>
      <vt:lpstr>Slide 2</vt:lpstr>
      <vt:lpstr>UNDERSTANDING THE NEED  FOR MARKETING INFORMATION</vt:lpstr>
      <vt:lpstr>Starting with Information</vt:lpstr>
      <vt:lpstr>Starting with Information</vt:lpstr>
      <vt:lpstr>Deciding on Information Needs</vt:lpstr>
      <vt:lpstr>Deciding on Information Needs</vt:lpstr>
      <vt:lpstr>Types of Information Needed for  Effective Marketing Decisions</vt:lpstr>
      <vt:lpstr>Types of Information Needed for  Effective Marketing Decisions</vt:lpstr>
      <vt:lpstr>Types of Information Needed for  Effective Marketing Decisions</vt:lpstr>
      <vt:lpstr>Deciding on Information Needs</vt:lpstr>
      <vt:lpstr>FINDING AND MANAGING  MARKETING INFORMATION</vt:lpstr>
      <vt:lpstr>Sources of Market Information</vt:lpstr>
      <vt:lpstr>Internal Information Sources</vt:lpstr>
      <vt:lpstr>Internal Information Sources</vt:lpstr>
      <vt:lpstr>Internal Information Sources</vt:lpstr>
      <vt:lpstr>Internal Information Sources</vt:lpstr>
      <vt:lpstr>Internal Information Sources</vt:lpstr>
      <vt:lpstr>External Information Sources</vt:lpstr>
      <vt:lpstr>External Information Sources</vt:lpstr>
      <vt:lpstr>External Information Sources</vt:lpstr>
      <vt:lpstr>External Information Sources</vt:lpstr>
      <vt:lpstr>External Information Sources</vt:lpstr>
      <vt:lpstr>Marketing  Information Systems</vt:lpstr>
      <vt:lpstr>Marketing  Information Systems</vt:lpstr>
      <vt:lpstr>Marketing  Information Systems</vt:lpstr>
      <vt:lpstr>Marketing  Information Systems</vt:lpstr>
      <vt:lpstr>Designing an MkIS</vt:lpstr>
      <vt:lpstr>USING  MARKETING RESEARCH</vt:lpstr>
      <vt:lpstr>Seeing the Problem Clearly</vt:lpstr>
      <vt:lpstr>Implementing a  Marketing Research Study</vt:lpstr>
      <vt:lpstr>Seeing the Problem Clearly</vt:lpstr>
      <vt:lpstr>Seeing the Problem Clearly</vt:lpstr>
      <vt:lpstr>4. Gather Information</vt:lpstr>
      <vt:lpstr>4. Gather Information</vt:lpstr>
      <vt:lpstr>Propose a Solution</vt:lpstr>
      <vt:lpstr>Sections of a Research Report</vt:lpstr>
      <vt:lpstr>COLLECTING  PRIMARY DATA</vt:lpstr>
      <vt:lpstr>Conducting Surveys</vt:lpstr>
      <vt:lpstr>Focusing on the Issues</vt:lpstr>
      <vt:lpstr>Making Observations</vt:lpstr>
      <vt:lpstr>Performing Experiments</vt:lpstr>
      <vt:lpstr>Performing Experiments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INFORMATION AND RESEARCH</dc:title>
  <cp:lastModifiedBy>jsundlin</cp:lastModifiedBy>
  <cp:revision>88</cp:revision>
  <dcterms:created xsi:type="dcterms:W3CDTF">2001-11-07T01:11:24Z</dcterms:created>
  <dcterms:modified xsi:type="dcterms:W3CDTF">2012-11-19T17:36:27Z</dcterms:modified>
</cp:coreProperties>
</file>